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4"/>
  </p:notesMasterIdLst>
  <p:sldIdLst>
    <p:sldId id="256" r:id="rId3"/>
  </p:sldIdLst>
  <p:sldSz cx="21945600" cy="16459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00">
          <p15:clr>
            <a:srgbClr val="000000"/>
          </p15:clr>
        </p15:guide>
        <p15:guide id="2" pos="6035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zdhJYWAltyrRKVebLiaV1Gd8d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244" y="268"/>
      </p:cViewPr>
      <p:guideLst>
        <p:guide orient="horz" pos="8400"/>
        <p:guide pos="6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&quot; x 48&quot; Poster">
  <p:cSld name="36&quot; x 48&quot; Post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348343" y="304800"/>
            <a:ext cx="21248915" cy="1676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50" tIns="39175" rIns="78350" bIns="3917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348343" y="2133600"/>
            <a:ext cx="6792685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2"/>
          </p:nvPr>
        </p:nvSpPr>
        <p:spPr>
          <a:xfrm>
            <a:off x="348343" y="2819400"/>
            <a:ext cx="6792685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3"/>
          </p:nvPr>
        </p:nvSpPr>
        <p:spPr>
          <a:xfrm>
            <a:off x="348343" y="7315200"/>
            <a:ext cx="6792685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4"/>
          </p:nvPr>
        </p:nvSpPr>
        <p:spPr>
          <a:xfrm>
            <a:off x="348343" y="8001000"/>
            <a:ext cx="679268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5"/>
          </p:nvPr>
        </p:nvSpPr>
        <p:spPr>
          <a:xfrm>
            <a:off x="348343" y="11811000"/>
            <a:ext cx="6792685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6"/>
          </p:nvPr>
        </p:nvSpPr>
        <p:spPr>
          <a:xfrm>
            <a:off x="348343" y="12496800"/>
            <a:ext cx="679268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7"/>
          </p:nvPr>
        </p:nvSpPr>
        <p:spPr>
          <a:xfrm>
            <a:off x="7576458" y="2133600"/>
            <a:ext cx="6792685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8"/>
          </p:nvPr>
        </p:nvSpPr>
        <p:spPr>
          <a:xfrm>
            <a:off x="14804572" y="12496800"/>
            <a:ext cx="679268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9"/>
          </p:nvPr>
        </p:nvSpPr>
        <p:spPr>
          <a:xfrm>
            <a:off x="14804572" y="2133600"/>
            <a:ext cx="6792685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3"/>
          </p:nvPr>
        </p:nvSpPr>
        <p:spPr>
          <a:xfrm>
            <a:off x="14804572" y="2819400"/>
            <a:ext cx="6792685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4"/>
          </p:nvPr>
        </p:nvSpPr>
        <p:spPr>
          <a:xfrm>
            <a:off x="14804572" y="11811000"/>
            <a:ext cx="6792685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5"/>
          </p:nvPr>
        </p:nvSpPr>
        <p:spPr>
          <a:xfrm>
            <a:off x="7576458" y="2819400"/>
            <a:ext cx="6792685" cy="133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16"/>
          </p:nvPr>
        </p:nvSpPr>
        <p:spPr>
          <a:xfrm>
            <a:off x="609602" y="457200"/>
            <a:ext cx="1567543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" name="Google Shape;26;p4"/>
          <p:cNvSpPr>
            <a:spLocks noGrp="1"/>
          </p:cNvSpPr>
          <p:nvPr>
            <p:ph type="pic" idx="17"/>
          </p:nvPr>
        </p:nvSpPr>
        <p:spPr>
          <a:xfrm>
            <a:off x="19855545" y="457200"/>
            <a:ext cx="1567543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" name="Google Shape;27;p4"/>
          <p:cNvSpPr>
            <a:spLocks noGrp="1"/>
          </p:cNvSpPr>
          <p:nvPr>
            <p:ph type="chart" idx="18"/>
          </p:nvPr>
        </p:nvSpPr>
        <p:spPr>
          <a:xfrm>
            <a:off x="8098974" y="8077200"/>
            <a:ext cx="5747657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chart" idx="19"/>
          </p:nvPr>
        </p:nvSpPr>
        <p:spPr>
          <a:xfrm>
            <a:off x="8098974" y="12268200"/>
            <a:ext cx="5747657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 descr="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69200" y="16208375"/>
            <a:ext cx="1371600" cy="219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title"/>
          </p:nvPr>
        </p:nvSpPr>
        <p:spPr>
          <a:xfrm>
            <a:off x="1966912" y="304800"/>
            <a:ext cx="19631025" cy="1676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50" tIns="39175" rIns="78350" bIns="39175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Tier 2: Serology and Molecular Screening for Hepatitis Viruses (HBV/HCV) in the AAPI Community</a:t>
            </a:r>
            <a:br>
              <a:rPr lang="en-US" sz="32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Iris Zhao</a:t>
            </a:r>
            <a:br>
              <a:rPr lang="en-US" sz="2400" b="0" dirty="0"/>
            </a:br>
            <a:r>
              <a:rPr lang="en-US" sz="2400" b="0" dirty="0"/>
              <a:t>Program Director</a:t>
            </a:r>
            <a:br>
              <a:rPr lang="en-US" sz="24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Chinese Friendship Association of Portland</a:t>
            </a:r>
            <a:endParaRPr sz="24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>
            <a:spLocks noGrp="1"/>
          </p:cNvSpPr>
          <p:nvPr>
            <p:ph type="body" idx="1"/>
          </p:nvPr>
        </p:nvSpPr>
        <p:spPr>
          <a:xfrm>
            <a:off x="347662" y="3556000"/>
            <a:ext cx="6792912" cy="2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200" b="0" dirty="0">
                <a:solidFill>
                  <a:schemeClr val="dk1"/>
                </a:solidFill>
              </a:rPr>
              <a:t>Chronic liver disease and hepatocellular carcinoma (HCC) are rising in the U.S., disproportionately affecting Asian Americans and Pacific Islanders (AAPI). Though AAPI only make up 6% of the population, they account for ~60% of liver cancer cases. Chronic HBV and HCV infections are the leading risk factors for HCC. Barriers for AAPI include language, cultural stigma, healthcare access, and lack of awareness.</a:t>
            </a:r>
            <a:endParaRPr sz="2200" b="0" dirty="0">
              <a:solidFill>
                <a:schemeClr val="dk1"/>
              </a:solidFill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body" idx="1"/>
          </p:nvPr>
        </p:nvSpPr>
        <p:spPr>
          <a:xfrm>
            <a:off x="347662" y="6883402"/>
            <a:ext cx="6792912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&amp; Objectives</a:t>
            </a:r>
            <a:endParaRPr sz="3000"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347662" y="7595073"/>
            <a:ext cx="6792912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200" b="0" dirty="0">
                <a:solidFill>
                  <a:schemeClr val="dk1"/>
                </a:solidFill>
              </a:rPr>
              <a:t>The overall aim of the project was to screen AAPI adults for HBV/HCV and provide culturally tailored education to reduce liver cancer risk.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22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200" b="0" dirty="0">
                <a:solidFill>
                  <a:schemeClr val="dk1"/>
                </a:solidFill>
              </a:rPr>
              <a:t>The specific objectives were to:</a:t>
            </a:r>
            <a:endParaRPr sz="2200" b="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2200" b="0" dirty="0">
                <a:solidFill>
                  <a:schemeClr val="dk1"/>
                </a:solidFill>
              </a:rPr>
              <a:t>Conduct ≥3 bilingual education seminars (English/Chinese).</a:t>
            </a:r>
            <a:endParaRPr sz="2200" b="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2200" b="0" dirty="0">
                <a:solidFill>
                  <a:schemeClr val="dk1"/>
                </a:solidFill>
              </a:rPr>
              <a:t>Increase participant knowledge of HBV/HCV by at least 75%.</a:t>
            </a:r>
            <a:endParaRPr sz="2200" b="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2200" b="0" dirty="0">
                <a:solidFill>
                  <a:schemeClr val="dk1"/>
                </a:solidFill>
              </a:rPr>
              <a:t>Screen ≥25 adults for HBV/HCV serology/genotyping.</a:t>
            </a:r>
            <a:endParaRPr sz="2200" b="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2200" b="0" dirty="0">
                <a:solidFill>
                  <a:srgbClr val="000000"/>
                </a:solidFill>
              </a:rPr>
              <a:t>Support 100% of positive cases in getting the care they need.</a:t>
            </a:r>
            <a:endParaRPr sz="22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 txBox="1">
            <a:spLocks noGrp="1"/>
          </p:cNvSpPr>
          <p:nvPr>
            <p:ph type="body" idx="1"/>
          </p:nvPr>
        </p:nvSpPr>
        <p:spPr>
          <a:xfrm>
            <a:off x="347662" y="12280900"/>
            <a:ext cx="6792912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3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Design &amp; Methods</a:t>
            </a:r>
            <a:endParaRPr sz="300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1"/>
          </p:nvPr>
        </p:nvSpPr>
        <p:spPr>
          <a:xfrm>
            <a:off x="7576681" y="2759312"/>
            <a:ext cx="6791325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US" sz="3000" dirty="0"/>
              <a:t>Results / Findings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body" idx="1"/>
          </p:nvPr>
        </p:nvSpPr>
        <p:spPr>
          <a:xfrm>
            <a:off x="14804343" y="14360513"/>
            <a:ext cx="6792912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 for this project was provided in part by the OHSU Knight Cancer Institute Community Partnership Program, a grant program that supports communities across Oregon in addressing local cancer-related needs. We also appreciate OHSU Department of Pathology for the technica</a:t>
            </a:r>
            <a:r>
              <a:rPr lang="en-US" sz="1400" b="0" dirty="0">
                <a:solidFill>
                  <a:schemeClr val="dk1"/>
                </a:solidFill>
              </a:rPr>
              <a:t>l support. </a:t>
            </a:r>
            <a:endParaRPr sz="1400" dirty="0"/>
          </a:p>
        </p:txBody>
      </p:sp>
      <p:sp>
        <p:nvSpPr>
          <p:cNvPr id="42" name="Google Shape;42;p1"/>
          <p:cNvSpPr txBox="1">
            <a:spLocks noGrp="1"/>
          </p:cNvSpPr>
          <p:nvPr>
            <p:ph type="body" idx="1"/>
          </p:nvPr>
        </p:nvSpPr>
        <p:spPr>
          <a:xfrm>
            <a:off x="14804113" y="10344511"/>
            <a:ext cx="6792912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3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endParaRPr sz="3000"/>
          </a:p>
        </p:txBody>
      </p:sp>
      <p:sp>
        <p:nvSpPr>
          <p:cNvPr id="43" name="Google Shape;43;p1"/>
          <p:cNvSpPr txBox="1">
            <a:spLocks noGrp="1"/>
          </p:cNvSpPr>
          <p:nvPr>
            <p:ph type="body" idx="1"/>
          </p:nvPr>
        </p:nvSpPr>
        <p:spPr>
          <a:xfrm>
            <a:off x="14804343" y="13726576"/>
            <a:ext cx="6792912" cy="533400"/>
          </a:xfrm>
          <a:prstGeom prst="rect">
            <a:avLst/>
          </a:prstGeom>
          <a:solidFill>
            <a:srgbClr val="C4172F"/>
          </a:solidFill>
          <a:ln w="9525" cap="flat" cmpd="sng">
            <a:solidFill>
              <a:srgbClr val="C417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Acknowledgements </a:t>
            </a:r>
            <a:endParaRPr sz="3000" dirty="0"/>
          </a:p>
        </p:txBody>
      </p:sp>
      <p:sp>
        <p:nvSpPr>
          <p:cNvPr id="44" name="Google Shape;44;p1"/>
          <p:cNvSpPr txBox="1">
            <a:spLocks noGrp="1"/>
          </p:cNvSpPr>
          <p:nvPr>
            <p:ph type="body" idx="1"/>
          </p:nvPr>
        </p:nvSpPr>
        <p:spPr>
          <a:xfrm>
            <a:off x="7576681" y="3434905"/>
            <a:ext cx="6791325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50" tIns="39175" rIns="78350" bIns="39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Seminars Overview</a:t>
            </a:r>
            <a:endParaRPr lang="en-US"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one-h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community seminars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 unique attendees (ages 15-70)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 Demographics </a:t>
            </a:r>
            <a:endParaRPr lang="en-US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Ethnicity: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Asian 90%, Hispanic/Latino 4%, White 6%</a:t>
            </a:r>
            <a:endParaRPr lang="en-US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Healthcare access: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Private 69%, Government 19%, Free/low-cost 4%, Other 4%, None 6%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Baseline Knowledge</a:t>
            </a:r>
            <a:endParaRPr lang="en-US" sz="22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 not heard of HBV/HCV: 10%</a:t>
            </a:r>
            <a:endParaRPr lang="en-US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screened: 31%</a:t>
            </a:r>
            <a:endParaRPr lang="en-US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Unsure if screened: 35%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Common barriers: lack of awareness, uncertainty about coverage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Outcomes</a:t>
            </a:r>
            <a:endParaRPr lang="en-US"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gain: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92% felt significantly more knowledgeable</a:t>
            </a:r>
            <a:endParaRPr lang="en-US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Satisfaction: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100% satisfied (77% very satisfied)</a:t>
            </a:r>
            <a:endParaRPr lang="en-US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Willingness to screen: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65% → 98% post-seminar</a:t>
            </a:r>
            <a:endParaRPr lang="en-US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Planned to schedule screening: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73%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" title="Screenshot 2025-09-27 at 2.53.38 PM.png"/>
          <p:cNvPicPr preferRelativeResize="0"/>
          <p:nvPr/>
        </p:nvPicPr>
        <p:blipFill rotWithShape="1">
          <a:blip r:embed="rId3">
            <a:alphaModFix/>
          </a:blip>
          <a:srcRect l="9730"/>
          <a:stretch/>
        </p:blipFill>
        <p:spPr>
          <a:xfrm>
            <a:off x="15931238" y="2173824"/>
            <a:ext cx="4744720" cy="2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 title="Screenshot 2025-09-27 at 2.54.10 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7008" y="4813811"/>
            <a:ext cx="4594592" cy="266598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255705" y="12990939"/>
            <a:ext cx="6792686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Outreach</a:t>
            </a:r>
            <a:r>
              <a:rPr lang="en-US" sz="2200" b="0" dirty="0">
                <a:solidFill>
                  <a:schemeClr val="dk1"/>
                </a:solidFill>
              </a:rPr>
              <a:t>: Social media campaigns engaging 2,000+ community members, leaders, and language groups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Education: </a:t>
            </a:r>
            <a:r>
              <a:rPr lang="en-US" sz="2200" b="0" dirty="0">
                <a:solidFill>
                  <a:schemeClr val="dk1"/>
                </a:solidFill>
              </a:rPr>
              <a:t>Quarterly bilingual seminars led by OHSU experts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Evaluation: </a:t>
            </a:r>
            <a:r>
              <a:rPr lang="en-US" sz="2200" b="0" dirty="0">
                <a:solidFill>
                  <a:schemeClr val="dk1"/>
                </a:solidFill>
              </a:rPr>
              <a:t>Pre/post surveys to track knowledge and willingness for screening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Screening: </a:t>
            </a:r>
            <a:r>
              <a:rPr lang="en-US" sz="2200" b="0" dirty="0">
                <a:solidFill>
                  <a:schemeClr val="dk1"/>
                </a:solidFill>
              </a:rPr>
              <a:t>Free community clinics with HBV/HCV testing at OHSU clinical labs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14630055" y="7167753"/>
            <a:ext cx="7141028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HBV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active infection (low viral load, follow-up arranged).</a:t>
            </a:r>
            <a:endParaRPr dirty="0"/>
          </a:p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immune (vaccinated), 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 susceptible (need vaccination).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HCV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with cured past infection.</a:t>
            </a:r>
            <a:endParaRPr dirty="0"/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active HCV infections detected.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Overall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 active HBV case, 0 active HCV cases; highlighted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vaccination gap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50" name="Google Shape;50;p1"/>
          <p:cNvSpPr txBox="1"/>
          <p:nvPr/>
        </p:nvSpPr>
        <p:spPr>
          <a:xfrm>
            <a:off x="14897210" y="10874908"/>
            <a:ext cx="6699815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outreach beyond Portland to other Oregon counties.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Advocate for vaccination among non-immune individuals.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 program via: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grants and funding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Capacity building (community health workers)</a:t>
            </a:r>
            <a:endParaRPr dirty="0"/>
          </a:p>
        </p:txBody>
      </p:sp>
      <p:pic>
        <p:nvPicPr>
          <p:cNvPr id="51" name="Google Shape;51;p1" descr="A close-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292" y="15215622"/>
            <a:ext cx="2254250" cy="103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hinese Friendship Association of Portland">
            <a:extLst>
              <a:ext uri="{FF2B5EF4-FFF2-40B4-BE49-F238E27FC236}">
                <a16:creationId xmlns:a16="http://schemas.microsoft.com/office/drawing/2014/main" id="{036CA8C3-19CA-557F-64D6-6E044FDD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342898"/>
            <a:ext cx="1619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773AC9B6-B638-C9F7-EACE-76EA3B9EB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778" y="11197098"/>
            <a:ext cx="6467932" cy="431195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576957-3AE4-6762-B331-87C4697AB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662" y="2759312"/>
            <a:ext cx="6792685" cy="533400"/>
          </a:xfrm>
        </p:spPr>
        <p:txBody>
          <a:bodyPr/>
          <a:lstStyle/>
          <a:p>
            <a:r>
              <a:rPr lang="en-US" sz="3000" dirty="0"/>
              <a:t>Background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5EA63-1345-AF9A-F09D-A00A4E979F19}"/>
              </a:ext>
            </a:extLst>
          </p:cNvPr>
          <p:cNvSpPr txBox="1"/>
          <p:nvPr/>
        </p:nvSpPr>
        <p:spPr>
          <a:xfrm>
            <a:off x="7958138" y="15732214"/>
            <a:ext cx="551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HBV/HCV blood screening day brought together AAPI community leaders with medical professionals from OHSU and Providence.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523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1_Office Theme</vt:lpstr>
      <vt:lpstr>Office Theme</vt:lpstr>
      <vt:lpstr>Tier 2: Serology and Molecular Screening for Hepatitis Viruses (HBV/HCV) in the AAPI Community Iris Zhao Program Director Chinese Friendship Association of Portland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Viens</dc:creator>
  <cp:lastModifiedBy>iris zhao</cp:lastModifiedBy>
  <cp:revision>3</cp:revision>
  <dcterms:created xsi:type="dcterms:W3CDTF">2013-01-28T22:40:39Z</dcterms:created>
  <dcterms:modified xsi:type="dcterms:W3CDTF">2025-09-30T07:14:54Z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</Properties>
</file>